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9" r:id="rId11"/>
    <p:sldId id="265" r:id="rId12"/>
    <p:sldId id="266" r:id="rId13"/>
    <p:sldId id="267" r:id="rId14"/>
    <p:sldId id="268" r:id="rId15"/>
    <p:sldId id="270" r:id="rId16"/>
    <p:sldId id="272" r:id="rId17"/>
    <p:sldId id="273" r:id="rId18"/>
    <p:sldId id="271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39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828800" y="3159760"/>
            <a:ext cx="457200" cy="1034129"/>
          </a:xfrm>
          <a:prstGeom prst="rect">
            <a:avLst/>
          </a:prstGeom>
          <a:noFill/>
        </p:spPr>
        <p:txBody>
          <a:bodyPr wrap="square" lIns="0" tIns="9144" rIns="0" bIns="9144" rtlCol="0" anchor="ctr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7240" y="1219200"/>
            <a:ext cx="7543800" cy="2152650"/>
          </a:xfrm>
        </p:spPr>
        <p:txBody>
          <a:bodyPr>
            <a:noAutofit/>
          </a:bodyPr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33600" y="3375491"/>
            <a:ext cx="6172200" cy="685800"/>
          </a:xfrm>
        </p:spPr>
        <p:txBody>
          <a:bodyPr anchor="ctr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08719-CF19-4D8C-8B64-515EBC066B5D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4E65BD-73CD-4B10-8796-1500DE790E1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33600" y="685801"/>
            <a:ext cx="5791200" cy="3505199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08719-CF19-4D8C-8B64-515EBC066B5D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65BD-73CD-4B10-8796-1500DE790E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09600" y="609601"/>
            <a:ext cx="2133600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95600" y="685801"/>
            <a:ext cx="5029200" cy="45720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08719-CF19-4D8C-8B64-515EBC066B5D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4E65BD-73CD-4B10-8796-1500DE790E1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08719-CF19-4D8C-8B64-515EBC066B5D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4E65BD-73CD-4B10-8796-1500DE790E1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4267200" y="4074497"/>
            <a:ext cx="457200" cy="1015663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0" y="4267368"/>
            <a:ext cx="3733800" cy="731520"/>
          </a:xfrm>
        </p:spPr>
        <p:txBody>
          <a:bodyPr anchor="ctr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08719-CF19-4D8C-8B64-515EBC066B5D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4E65BD-73CD-4B10-8796-1500DE790E1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86000" y="1905000"/>
            <a:ext cx="6035040" cy="2350008"/>
          </a:xfrm>
        </p:spPr>
        <p:txBody>
          <a:bodyPr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US" sz="5400" b="0" kern="1200" cap="none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08719-CF19-4D8C-8B64-515EBC066B5D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4E65BD-73CD-4B10-8796-1500DE790E1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>
          <a:xfrm>
            <a:off x="1344168" y="658368"/>
            <a:ext cx="3273552" cy="3429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4"/>
          </p:nvPr>
        </p:nvSpPr>
        <p:spPr>
          <a:xfrm>
            <a:off x="5029200" y="658368"/>
            <a:ext cx="3273552" cy="34321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4168" y="1371600"/>
            <a:ext cx="3276600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29200" y="661976"/>
            <a:ext cx="3273552" cy="639762"/>
          </a:xfrm>
        </p:spPr>
        <p:txBody>
          <a:bodyPr anchor="ctr">
            <a:noAutofit/>
          </a:bodyPr>
          <a:lstStyle>
            <a:lvl1pPr marL="0" indent="0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29200" y="1371600"/>
            <a:ext cx="3273552" cy="2743200"/>
          </a:xfrm>
        </p:spPr>
        <p:txBody>
          <a:bodyPr anchor="t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5664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780280" y="520192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08719-CF19-4D8C-8B64-515EBC066B5D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4E65BD-73CD-4B10-8796-1500DE790E19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08719-CF19-4D8C-8B64-515EBC066B5D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4E65BD-73CD-4B10-8796-1500DE790E1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08719-CF19-4D8C-8B64-515EBC066B5D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4E65BD-73CD-4B10-8796-1500DE790E1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328920" y="1774588"/>
            <a:ext cx="457200" cy="1231106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8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8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1"/>
            <a:ext cx="4343400" cy="3429000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0" y="685801"/>
            <a:ext cx="2590800" cy="3429000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08719-CF19-4D8C-8B64-515EBC066B5D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4E65BD-73CD-4B10-8796-1500DE790E1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219200" y="612775"/>
            <a:ext cx="6705600" cy="2546985"/>
          </a:xfrm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743200" y="3453047"/>
            <a:ext cx="5029200" cy="72080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35352" y="3331464"/>
            <a:ext cx="457200" cy="923330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en-US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{</a:t>
            </a:r>
            <a:endParaRPr lang="en-US" sz="6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408719-CF19-4D8C-8B64-515EBC066B5D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4E65BD-73CD-4B10-8796-1500DE790E19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accent6">
                  <a:lumMod val="50000"/>
                  <a:alpha val="36000"/>
                </a:schemeClr>
              </a:gs>
              <a:gs pos="100000">
                <a:schemeClr val="bg2">
                  <a:alpha val="1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9724275">
            <a:off x="1373221" y="1038440"/>
            <a:ext cx="7240620" cy="570698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7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17656910">
            <a:off x="-274211" y="1165875"/>
            <a:ext cx="5538472" cy="4480459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19724275">
            <a:off x="3277955" y="116854"/>
            <a:ext cx="6479362" cy="4754757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60000"/>
                  <a:lumOff val="40000"/>
                  <a:alpha val="8000"/>
                </a:schemeClr>
              </a:gs>
              <a:gs pos="58000">
                <a:schemeClr val="bg2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876800"/>
            <a:ext cx="7543800" cy="9144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685801"/>
            <a:ext cx="6096000" cy="3657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547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90408719-CF19-4D8C-8B64-515EBC066B5D}" type="datetimeFigureOut">
              <a:rPr lang="en-US" smtClean="0"/>
              <a:t>5/14/2015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22960" y="6154738"/>
            <a:ext cx="45720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" y="5842000"/>
            <a:ext cx="2133600" cy="304800"/>
          </a:xfrm>
          <a:prstGeom prst="rect">
            <a:avLst/>
          </a:prstGeom>
        </p:spPr>
        <p:txBody>
          <a:bodyPr vert="horz" lIns="91440" tIns="45720" rIns="91440" bIns="9144" rtlCol="0" anchor="b"/>
          <a:lstStyle>
            <a:lvl1pPr algn="l">
              <a:defRPr sz="1600">
                <a:solidFill>
                  <a:schemeClr val="tx1">
                    <a:alpha val="60000"/>
                  </a:schemeClr>
                </a:solidFill>
                <a:effectLst/>
              </a:defRPr>
            </a:lvl1pPr>
          </a:lstStyle>
          <a:p>
            <a:fld id="{224E65BD-73CD-4B10-8796-1500DE790E1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56032" algn="l" defTabSz="914400" rtl="0" eaLnBrk="1" latinLnBrk="0" hangingPunct="1">
        <a:spcBef>
          <a:spcPct val="20000"/>
        </a:spcBef>
        <a:spcAft>
          <a:spcPts val="0"/>
        </a:spcAft>
        <a:buSzPct val="60000"/>
        <a:buFont typeface="Wingdings" pitchFamily="2" charset="2"/>
        <a:buChar char=""/>
        <a:defRPr sz="21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1pPr>
      <a:lvl2pPr marL="6400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9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2pPr>
      <a:lvl3pPr marL="10058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7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3pPr>
      <a:lvl4pPr marL="1371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6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4pPr>
      <a:lvl5pPr marL="164592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5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lvl5pPr>
      <a:lvl6pPr marL="196596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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6pPr>
      <a:lvl7pPr marL="224028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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7pPr>
      <a:lvl8pPr marL="251460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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8pPr>
      <a:lvl9pPr marL="2834640" indent="-256032" algn="l" defTabSz="914400" rtl="0" eaLnBrk="1" latinLnBrk="0" hangingPunct="1">
        <a:spcBef>
          <a:spcPct val="20000"/>
        </a:spcBef>
        <a:buSzPct val="60000"/>
        <a:buFont typeface="Wingdings" pitchFamily="2" charset="2"/>
        <a:buChar char=""/>
        <a:defRPr sz="1400" kern="1200">
          <a:solidFill>
            <a:schemeClr val="tx1"/>
          </a:solidFill>
          <a:effectLst>
            <a:outerShdw blurRad="38100" dist="38100" dir="2700000" algn="ctr" rotWithShape="0">
              <a:srgbClr val="000000">
                <a:alpha val="43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543800" cy="1905000"/>
          </a:xfrm>
        </p:spPr>
        <p:txBody>
          <a:bodyPr/>
          <a:lstStyle/>
          <a:p>
            <a:r>
              <a:rPr lang="en-US" dirty="0" smtClean="0"/>
              <a:t>Our Final Frontier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3429000"/>
            <a:ext cx="4876800" cy="685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English 061</a:t>
            </a:r>
          </a:p>
          <a:p>
            <a:r>
              <a:rPr lang="en-US" sz="3200" dirty="0" smtClean="0"/>
              <a:t>WR#6</a:t>
            </a:r>
            <a:endParaRPr lang="en-US" sz="3200" dirty="0"/>
          </a:p>
        </p:txBody>
      </p:sp>
      <p:pic>
        <p:nvPicPr>
          <p:cNvPr id="1027" name="Picture 3" descr="C:\Users\roe_maureen\AppData\Local\Microsoft\Windows\Temporary Internet Files\Content.IE5\M95YAE7S\FinalFrontier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286000"/>
            <a:ext cx="4267200" cy="4267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3533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685801"/>
            <a:ext cx="7391400" cy="3657599"/>
          </a:xfrm>
        </p:spPr>
        <p:txBody>
          <a:bodyPr/>
          <a:lstStyle/>
          <a:p>
            <a:r>
              <a:rPr lang="en-US" dirty="0"/>
              <a:t>Sensitive Needs Yards</a:t>
            </a:r>
          </a:p>
          <a:p>
            <a:r>
              <a:rPr lang="en-US" dirty="0"/>
              <a:t>Needle Exchange programs</a:t>
            </a:r>
          </a:p>
          <a:p>
            <a:r>
              <a:rPr lang="en-US" dirty="0"/>
              <a:t>Ransom for hostages</a:t>
            </a:r>
          </a:p>
          <a:p>
            <a:r>
              <a:rPr lang="en-US" dirty="0"/>
              <a:t>Beauty pageants for toddlers</a:t>
            </a:r>
          </a:p>
          <a:p>
            <a:r>
              <a:rPr lang="en-US" dirty="0"/>
              <a:t>Free-Range Parenting</a:t>
            </a:r>
          </a:p>
          <a:p>
            <a:r>
              <a:rPr lang="en-US" dirty="0"/>
              <a:t>Football helmets</a:t>
            </a:r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4876800"/>
            <a:ext cx="8534400" cy="914400"/>
          </a:xfrm>
        </p:spPr>
        <p:txBody>
          <a:bodyPr/>
          <a:lstStyle/>
          <a:p>
            <a:r>
              <a:rPr lang="en-US" dirty="0" smtClean="0"/>
              <a:t>What are Some Major Reasons/Supporting Points?</a:t>
            </a:r>
            <a:endParaRPr lang="en-US" dirty="0"/>
          </a:p>
        </p:txBody>
      </p:sp>
      <p:pic>
        <p:nvPicPr>
          <p:cNvPr id="8194" name="Picture 2" descr="C:\Users\roe_maureen\AppData\Local\Microsoft\Windows\Temporary Internet Files\Content.IE5\UPT45VMQ\BRASS-KEY2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533400"/>
            <a:ext cx="358140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9635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52400"/>
            <a:ext cx="8229600" cy="3657599"/>
          </a:xfrm>
        </p:spPr>
        <p:txBody>
          <a:bodyPr/>
          <a:lstStyle/>
          <a:p>
            <a:pPr marL="18288" indent="0">
              <a:buNone/>
            </a:pPr>
            <a:r>
              <a:rPr lang="en-US" sz="3200" b="1" dirty="0" smtClean="0"/>
              <a:t>Paragraph 6: Raise &amp; Refute One Opposing View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Acknowledge a view that challenges your argument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Provide evidence to show that this view is wrong/weak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dirty="0" smtClean="0"/>
              <a:t>Despite the overwhelming evidence to show the need for _________, some argue against such a policy. They claim__________. However, they are incorrect because _____________.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5562600"/>
            <a:ext cx="7543800" cy="914400"/>
          </a:xfrm>
        </p:spPr>
        <p:txBody>
          <a:bodyPr/>
          <a:lstStyle/>
          <a:p>
            <a:r>
              <a:rPr lang="en-US" dirty="0" smtClean="0"/>
              <a:t>Method 1 (Cont.)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38100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Sensitive Needs Yards</a:t>
            </a:r>
          </a:p>
          <a:p>
            <a:r>
              <a:rPr lang="en-US" dirty="0" smtClean="0"/>
              <a:t>Needle Exchange programs</a:t>
            </a:r>
          </a:p>
          <a:p>
            <a:r>
              <a:rPr lang="en-US" dirty="0" smtClean="0"/>
              <a:t>Ransom for hostages</a:t>
            </a:r>
          </a:p>
          <a:p>
            <a:r>
              <a:rPr lang="en-US" dirty="0" smtClean="0"/>
              <a:t>Beauty pageants for toddlers</a:t>
            </a:r>
          </a:p>
          <a:p>
            <a:r>
              <a:rPr lang="en-US" dirty="0" smtClean="0"/>
              <a:t>Free-Range Parenting</a:t>
            </a:r>
          </a:p>
          <a:p>
            <a:r>
              <a:rPr lang="en-US" dirty="0" smtClean="0"/>
              <a:t>Football helmets</a:t>
            </a:r>
            <a:endParaRPr lang="en-US" dirty="0"/>
          </a:p>
        </p:txBody>
      </p:sp>
      <p:pic>
        <p:nvPicPr>
          <p:cNvPr id="9218" name="Picture 2" descr="C:\Users\roe_maureen\AppData\Local\Microsoft\Windows\Temporary Internet Files\Content.IE5\4B628NOM\debate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810000"/>
            <a:ext cx="3032926" cy="2321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1417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685801"/>
            <a:ext cx="7391400" cy="3657599"/>
          </a:xfrm>
        </p:spPr>
        <p:txBody>
          <a:bodyPr/>
          <a:lstStyle/>
          <a:p>
            <a:pPr marL="18288" indent="0">
              <a:buNone/>
            </a:pPr>
            <a:r>
              <a:rPr lang="en-US" sz="3200" b="1" dirty="0" smtClean="0"/>
              <a:t>Paragraph 7: Conclusion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Restate thesis: “Clearly, ….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Review the major supporting points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Make a prediction about what will happen if this policy is NOT put into place (FEAR)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Recommend that the reader do something to help the policy become a reality (GUILT)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Refer to the Hook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1 (Cont.)</a:t>
            </a:r>
            <a:endParaRPr lang="en-US" dirty="0"/>
          </a:p>
        </p:txBody>
      </p:sp>
      <p:pic>
        <p:nvPicPr>
          <p:cNvPr id="10242" name="Picture 2" descr="C:\Users\roe_maureen\AppData\Local\Microsoft\Windows\Temporary Internet Files\Content.IE5\DTTJ6XOW\conclusion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9067" y="3962400"/>
            <a:ext cx="2819400" cy="222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8311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5800" y="685801"/>
            <a:ext cx="7543800" cy="3657599"/>
          </a:xfrm>
        </p:spPr>
        <p:txBody>
          <a:bodyPr/>
          <a:lstStyle/>
          <a:p>
            <a:pPr marL="532638" indent="-514350">
              <a:buFont typeface="+mj-lt"/>
              <a:buAutoNum type="arabicPeriod"/>
            </a:pPr>
            <a:r>
              <a:rPr lang="en-US" sz="2800" dirty="0" smtClean="0"/>
              <a:t>Speech-making structure</a:t>
            </a:r>
          </a:p>
          <a:p>
            <a:pPr marL="532638" indent="-514350">
              <a:buFont typeface="+mj-lt"/>
              <a:buAutoNum type="arabicPeriod"/>
            </a:pPr>
            <a:r>
              <a:rPr lang="en-US" sz="2800" dirty="0" smtClean="0"/>
              <a:t>Not so much divided into paragraphs but SECTIONS (Two)</a:t>
            </a:r>
          </a:p>
          <a:p>
            <a:pPr marL="1828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77240" y="4876800"/>
            <a:ext cx="8138160" cy="914400"/>
          </a:xfrm>
        </p:spPr>
        <p:txBody>
          <a:bodyPr/>
          <a:lstStyle/>
          <a:p>
            <a:r>
              <a:rPr lang="en-US" dirty="0" smtClean="0"/>
              <a:t>Method 2: Problem-Solution</a:t>
            </a:r>
            <a:endParaRPr lang="en-US" dirty="0"/>
          </a:p>
        </p:txBody>
      </p:sp>
      <p:pic>
        <p:nvPicPr>
          <p:cNvPr id="12290" name="Picture 2" descr="C:\Users\roe_maureen\AppData\Local\Microsoft\Windows\Temporary Internet Files\Content.IE5\UPT45VMQ\37754-clip-art-graphic-of-a-yellow-guy-character-giving-a-speech-by-jester-arts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971800"/>
            <a:ext cx="2057400" cy="2057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9401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685801"/>
            <a:ext cx="7620000" cy="3352799"/>
          </a:xfrm>
        </p:spPr>
        <p:txBody>
          <a:bodyPr/>
          <a:lstStyle/>
          <a:p>
            <a:pPr marL="18288" indent="0">
              <a:buNone/>
            </a:pPr>
            <a:r>
              <a:rPr lang="en-US" sz="3200" b="1" dirty="0" smtClean="0"/>
              <a:t>Section 1: The Problem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In 3-4 paragraphs, provide information (facts) to set up the problem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Convince the reader that something is wrong with the way things are right now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Establish fear: “We have a serious problem” mindset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Must use outside evidence/facts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5638800"/>
            <a:ext cx="7543800" cy="914400"/>
          </a:xfrm>
        </p:spPr>
        <p:txBody>
          <a:bodyPr/>
          <a:lstStyle/>
          <a:p>
            <a:r>
              <a:rPr lang="en-US" dirty="0" smtClean="0"/>
              <a:t>Method 2 (Cont.)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38862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Sensitive Needs Yards</a:t>
            </a:r>
          </a:p>
          <a:p>
            <a:r>
              <a:rPr lang="en-US" dirty="0" smtClean="0"/>
              <a:t>Needle Exchange programs</a:t>
            </a:r>
          </a:p>
          <a:p>
            <a:r>
              <a:rPr lang="en-US" dirty="0" smtClean="0"/>
              <a:t>Ransom for hostages</a:t>
            </a:r>
          </a:p>
          <a:p>
            <a:r>
              <a:rPr lang="en-US" dirty="0" smtClean="0"/>
              <a:t>Beauty pageants for toddlers</a:t>
            </a:r>
          </a:p>
          <a:p>
            <a:r>
              <a:rPr lang="en-US" dirty="0" smtClean="0"/>
              <a:t>Free-Range Parenting</a:t>
            </a:r>
          </a:p>
          <a:p>
            <a:r>
              <a:rPr lang="en-US" dirty="0" smtClean="0"/>
              <a:t>Football helmets</a:t>
            </a:r>
            <a:endParaRPr lang="en-US" dirty="0"/>
          </a:p>
        </p:txBody>
      </p:sp>
      <p:pic>
        <p:nvPicPr>
          <p:cNvPr id="13314" name="Picture 2" descr="C:\Users\roe_maureen\AppData\Local\Microsoft\Windows\Temporary Internet Files\Content.IE5\4B628NOM\problem-Problem_solving[1]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632216"/>
            <a:ext cx="2827867" cy="22622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6935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304801"/>
            <a:ext cx="7772400" cy="3581399"/>
          </a:xfrm>
        </p:spPr>
        <p:txBody>
          <a:bodyPr/>
          <a:lstStyle/>
          <a:p>
            <a:pPr marL="18288" indent="0">
              <a:buNone/>
            </a:pPr>
            <a:r>
              <a:rPr lang="en-US" sz="3200" b="1" dirty="0" smtClean="0"/>
              <a:t>Section 2: The Solution</a:t>
            </a:r>
          </a:p>
          <a:p>
            <a:pPr marL="18288" indent="0">
              <a:buNone/>
            </a:pPr>
            <a:r>
              <a:rPr lang="en-US" dirty="0" smtClean="0"/>
              <a:t>Begin this section with your THESIS: what SHOULD be done to solve the problem</a:t>
            </a:r>
          </a:p>
          <a:p>
            <a:pPr marL="18288" indent="0">
              <a:buNone/>
            </a:pPr>
            <a:r>
              <a:rPr lang="en-US" dirty="0" smtClean="0"/>
              <a:t>In 3-4 paragraphs, provide an explanation of</a:t>
            </a:r>
          </a:p>
          <a:p>
            <a:r>
              <a:rPr lang="en-US" dirty="0" smtClean="0"/>
              <a:t>HOW the policy would be implemented</a:t>
            </a:r>
          </a:p>
          <a:p>
            <a:r>
              <a:rPr lang="en-US" dirty="0" smtClean="0"/>
              <a:t>WHY it would solve the problem</a:t>
            </a:r>
          </a:p>
          <a:p>
            <a:r>
              <a:rPr lang="en-US" dirty="0" smtClean="0"/>
              <a:t>WHY it is better than other solutions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5486400"/>
            <a:ext cx="7543800" cy="914400"/>
          </a:xfrm>
        </p:spPr>
        <p:txBody>
          <a:bodyPr/>
          <a:lstStyle/>
          <a:p>
            <a:r>
              <a:rPr lang="en-US" dirty="0" smtClean="0"/>
              <a:t>Method 2 (Cont.)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09600" y="36576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Sensitive Needs Yards</a:t>
            </a:r>
          </a:p>
          <a:p>
            <a:r>
              <a:rPr lang="en-US" dirty="0" smtClean="0"/>
              <a:t>Needle Exchange programs</a:t>
            </a:r>
          </a:p>
          <a:p>
            <a:r>
              <a:rPr lang="en-US" dirty="0" smtClean="0"/>
              <a:t>Ransom for hostages</a:t>
            </a:r>
          </a:p>
          <a:p>
            <a:r>
              <a:rPr lang="en-US" dirty="0" smtClean="0"/>
              <a:t>Beauty pageants for toddlers</a:t>
            </a:r>
          </a:p>
          <a:p>
            <a:r>
              <a:rPr lang="en-US" dirty="0" smtClean="0"/>
              <a:t>Free-Range Parenting</a:t>
            </a:r>
          </a:p>
          <a:p>
            <a:r>
              <a:rPr lang="en-US" dirty="0" smtClean="0"/>
              <a:t>Football helmets</a:t>
            </a:r>
            <a:endParaRPr lang="en-US" dirty="0"/>
          </a:p>
        </p:txBody>
      </p:sp>
      <p:pic>
        <p:nvPicPr>
          <p:cNvPr id="14338" name="Picture 2" descr="C:\Users\roe_maureen\AppData\Local\Microsoft\Windows\Temporary Internet Files\Content.IE5\4B628NOM\Solution-Team-International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0" y="2895600"/>
            <a:ext cx="3114675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42496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52400"/>
            <a:ext cx="8229600" cy="3657599"/>
          </a:xfrm>
        </p:spPr>
        <p:txBody>
          <a:bodyPr/>
          <a:lstStyle/>
          <a:p>
            <a:pPr marL="18288" indent="0">
              <a:buNone/>
            </a:pPr>
            <a:r>
              <a:rPr lang="en-US" sz="3200" b="1" dirty="0" smtClean="0"/>
              <a:t>Penultimate Paragraph: Raise &amp; Refute One Opposing View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Acknowledge a view that challenges your argument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Provide evidence to show that this view is wrong/weak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dirty="0" smtClean="0"/>
              <a:t>Despite the overwhelming evidence to show the need for _________, some ague against such a policy. They claim__________. However, they are incorrect because _____________.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5562600"/>
            <a:ext cx="7543800" cy="914400"/>
          </a:xfrm>
        </p:spPr>
        <p:txBody>
          <a:bodyPr/>
          <a:lstStyle/>
          <a:p>
            <a:r>
              <a:rPr lang="en-US" dirty="0" smtClean="0"/>
              <a:t>Method 2 (Cont.)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57200" y="3810000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Sensitive Needs Yards</a:t>
            </a:r>
          </a:p>
          <a:p>
            <a:r>
              <a:rPr lang="en-US" dirty="0" smtClean="0"/>
              <a:t>Needle Exchange programs</a:t>
            </a:r>
          </a:p>
          <a:p>
            <a:r>
              <a:rPr lang="en-US" dirty="0" smtClean="0"/>
              <a:t>Ransom for hostages</a:t>
            </a:r>
          </a:p>
          <a:p>
            <a:r>
              <a:rPr lang="en-US" dirty="0" smtClean="0"/>
              <a:t>Beauty pageants for toddlers</a:t>
            </a:r>
          </a:p>
          <a:p>
            <a:r>
              <a:rPr lang="en-US" dirty="0" smtClean="0"/>
              <a:t>Free-Range Parenting</a:t>
            </a:r>
          </a:p>
          <a:p>
            <a:r>
              <a:rPr lang="en-US" dirty="0" smtClean="0"/>
              <a:t>Football helmets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413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8200" y="685801"/>
            <a:ext cx="7391400" cy="3657599"/>
          </a:xfrm>
        </p:spPr>
        <p:txBody>
          <a:bodyPr/>
          <a:lstStyle/>
          <a:p>
            <a:pPr marL="18288" indent="0">
              <a:buNone/>
            </a:pPr>
            <a:r>
              <a:rPr lang="en-US" sz="3200" b="1" dirty="0" smtClean="0"/>
              <a:t>Last Paragraph: Conclusion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Restate thesis: “Clearly, ….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Review the major supporting points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Make a prediction about what will happen if this policy is NOT put into place (FEAR)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Recommend that the reader do something to help the policy become a reality (GUILT)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Refer to the Hook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2 (Cont.)</a:t>
            </a:r>
            <a:endParaRPr lang="en-US" dirty="0"/>
          </a:p>
        </p:txBody>
      </p:sp>
      <p:pic>
        <p:nvPicPr>
          <p:cNvPr id="11266" name="Picture 2" descr="C:\Users\roe_maureen\AppData\Local\Microsoft\Windows\Temporary Internet Files\Content.IE5\4B628NOM\TheEnd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1200" y="3581400"/>
            <a:ext cx="2819400" cy="26149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064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838200"/>
            <a:ext cx="4038600" cy="3657599"/>
          </a:xfrm>
        </p:spPr>
        <p:txBody>
          <a:bodyPr>
            <a:noAutofit/>
          </a:bodyPr>
          <a:lstStyle/>
          <a:p>
            <a:pPr marL="18288" indent="0">
              <a:buNone/>
            </a:pPr>
            <a:r>
              <a:rPr lang="en-US" sz="3200" b="1" u="sng" dirty="0" smtClean="0">
                <a:solidFill>
                  <a:srgbClr val="FF0000"/>
                </a:solidFill>
              </a:rPr>
              <a:t>Standard Method</a:t>
            </a:r>
          </a:p>
          <a:p>
            <a:pPr marL="18288" indent="0">
              <a:buNone/>
            </a:pPr>
            <a:r>
              <a:rPr lang="en-US" sz="3200" dirty="0" smtClean="0"/>
              <a:t>Introduction</a:t>
            </a:r>
          </a:p>
          <a:p>
            <a:pPr marL="18288" indent="0">
              <a:buNone/>
            </a:pPr>
            <a:r>
              <a:rPr lang="en-US" sz="3200" dirty="0" smtClean="0"/>
              <a:t>Definition</a:t>
            </a:r>
          </a:p>
          <a:p>
            <a:pPr marL="18288" indent="0">
              <a:buNone/>
            </a:pPr>
            <a:r>
              <a:rPr lang="en-US" sz="3200" dirty="0" smtClean="0"/>
              <a:t>Supporting Pt 1</a:t>
            </a:r>
          </a:p>
          <a:p>
            <a:pPr marL="18288" indent="0">
              <a:buNone/>
            </a:pPr>
            <a:r>
              <a:rPr lang="en-US" sz="3200" dirty="0" smtClean="0"/>
              <a:t>Supporting Pt 2</a:t>
            </a:r>
          </a:p>
          <a:p>
            <a:pPr marL="18288" indent="0">
              <a:buNone/>
            </a:pPr>
            <a:r>
              <a:rPr lang="en-US" sz="3200" dirty="0" smtClean="0"/>
              <a:t>Supporting Pt 3</a:t>
            </a:r>
          </a:p>
          <a:p>
            <a:pPr marL="18288" indent="0">
              <a:buNone/>
            </a:pPr>
            <a:r>
              <a:rPr lang="en-US" sz="3200" dirty="0" smtClean="0"/>
              <a:t>Raise/Refute</a:t>
            </a:r>
          </a:p>
          <a:p>
            <a:pPr marL="18288" indent="0">
              <a:buNone/>
            </a:pPr>
            <a:r>
              <a:rPr lang="en-US" sz="3200" dirty="0" smtClean="0"/>
              <a:t>Conclusion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5410200"/>
            <a:ext cx="7543800" cy="914400"/>
          </a:xfrm>
        </p:spPr>
        <p:txBody>
          <a:bodyPr/>
          <a:lstStyle/>
          <a:p>
            <a:r>
              <a:rPr lang="en-US" dirty="0" smtClean="0"/>
              <a:t>Overview of Methods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962400" y="381000"/>
            <a:ext cx="4800600" cy="29854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88" indent="0">
              <a:buNone/>
            </a:pPr>
            <a:r>
              <a:rPr lang="en-US" sz="2800" b="1" u="sng" dirty="0" smtClean="0">
                <a:solidFill>
                  <a:srgbClr val="FF0000"/>
                </a:solidFill>
              </a:rPr>
              <a:t>Problem-Solution</a:t>
            </a:r>
            <a:r>
              <a:rPr lang="en-US" sz="2800" b="1" u="sng" dirty="0" smtClean="0">
                <a:solidFill>
                  <a:srgbClr val="FF0000"/>
                </a:solidFill>
              </a:rPr>
              <a:t> Method</a:t>
            </a:r>
          </a:p>
          <a:p>
            <a:pPr marL="18288" indent="0">
              <a:buNone/>
            </a:pPr>
            <a:r>
              <a:rPr lang="en-US" sz="3200" dirty="0" smtClean="0"/>
              <a:t>Establish Problem</a:t>
            </a:r>
          </a:p>
          <a:p>
            <a:pPr marL="18288" indent="0">
              <a:buNone/>
            </a:pPr>
            <a:r>
              <a:rPr lang="en-US" sz="3200" dirty="0" smtClean="0"/>
              <a:t>State Thesis and Explain Solution</a:t>
            </a:r>
          </a:p>
          <a:p>
            <a:pPr marL="18288" indent="0">
              <a:buNone/>
            </a:pPr>
            <a:r>
              <a:rPr lang="en-US" sz="3200" dirty="0" smtClean="0"/>
              <a:t>Raise/Refute</a:t>
            </a:r>
          </a:p>
          <a:p>
            <a:pPr marL="18288" indent="0">
              <a:buNone/>
            </a:pPr>
            <a:r>
              <a:rPr lang="en-US" sz="3200" dirty="0" smtClean="0"/>
              <a:t>Conclusion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2067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685800"/>
            <a:ext cx="7620000" cy="4114799"/>
          </a:xfrm>
        </p:spPr>
        <p:txBody>
          <a:bodyPr>
            <a:normAutofit fontScale="85000" lnSpcReduction="20000"/>
          </a:bodyPr>
          <a:lstStyle/>
          <a:p>
            <a:pPr marL="18288" indent="0">
              <a:buNone/>
            </a:pPr>
            <a:r>
              <a:rPr lang="en-US" sz="3500" b="1" dirty="0" smtClean="0"/>
              <a:t>What is it?</a:t>
            </a:r>
          </a:p>
          <a:p>
            <a:pPr marL="18288" indent="0">
              <a:buNone/>
            </a:pPr>
            <a:r>
              <a:rPr lang="en-US" dirty="0" smtClean="0"/>
              <a:t>Informational Research Paper OR</a:t>
            </a:r>
          </a:p>
          <a:p>
            <a:pPr marL="18288" indent="0">
              <a:buNone/>
            </a:pPr>
            <a:r>
              <a:rPr lang="en-US" dirty="0" smtClean="0"/>
              <a:t>Argumentative Research Paper</a:t>
            </a:r>
          </a:p>
          <a:p>
            <a:pPr marL="18288" indent="0">
              <a:buNone/>
            </a:pPr>
            <a:endParaRPr lang="en-US" dirty="0"/>
          </a:p>
          <a:p>
            <a:pPr marL="18288" indent="0">
              <a:buNone/>
            </a:pPr>
            <a:r>
              <a:rPr lang="en-US" sz="2600" b="1" dirty="0" smtClean="0">
                <a:solidFill>
                  <a:srgbClr val="FF0000"/>
                </a:solidFill>
              </a:rPr>
              <a:t>IRP: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providing a bunch of facts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No intent to prove anything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Like a textbook chapter</a:t>
            </a:r>
          </a:p>
          <a:p>
            <a:pPr marL="18288" indent="0">
              <a:buNone/>
            </a:pPr>
            <a:endParaRPr lang="en-US" sz="2600" b="1" dirty="0">
              <a:solidFill>
                <a:srgbClr val="FF0000"/>
              </a:solidFill>
            </a:endParaRPr>
          </a:p>
          <a:p>
            <a:pPr marL="18288" indent="0">
              <a:buNone/>
            </a:pPr>
            <a:r>
              <a:rPr lang="en-US" sz="2600" b="1" dirty="0" smtClean="0">
                <a:solidFill>
                  <a:srgbClr val="FF0000"/>
                </a:solidFill>
              </a:rPr>
              <a:t>ARP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Providing facts that are directed towards a single POINT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Debatable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Like an editorial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What Question</a:t>
            </a:r>
            <a:endParaRPr lang="en-US" dirty="0"/>
          </a:p>
        </p:txBody>
      </p:sp>
      <p:pic>
        <p:nvPicPr>
          <p:cNvPr id="15362" name="Picture 2" descr="C:\Users\roe_maureen\AppData\Local\Microsoft\Windows\Temporary Internet Files\Content.IE5\4B628NOM\Question-mark1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52400"/>
            <a:ext cx="2143696" cy="335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110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685801"/>
            <a:ext cx="7696200" cy="3657599"/>
          </a:xfrm>
        </p:spPr>
        <p:txBody>
          <a:bodyPr/>
          <a:lstStyle/>
          <a:p>
            <a:pPr marL="18288" indent="0">
              <a:buNone/>
            </a:pPr>
            <a:r>
              <a:rPr lang="en-US" sz="3600" b="1" dirty="0" smtClean="0">
                <a:solidFill>
                  <a:srgbClr val="FF0000"/>
                </a:solidFill>
              </a:rPr>
              <a:t>Your Objective: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To prove something with a synthesis of evidence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Not to invent from nothing but to re-invent with a collection of data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 smtClean="0"/>
              <a:t>Selecting that which will best convince the reader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Why Question</a:t>
            </a:r>
            <a:endParaRPr lang="en-US" dirty="0"/>
          </a:p>
        </p:txBody>
      </p:sp>
      <p:pic>
        <p:nvPicPr>
          <p:cNvPr id="2050" name="Picture 2" descr="C:\Users\roe_maureen\AppData\Local\Microsoft\Windows\Temporary Internet Files\Content.IE5\UPT45VMQ\why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457200"/>
            <a:ext cx="3553720" cy="1471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6285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1"/>
            <a:ext cx="7772400" cy="4114799"/>
          </a:xfrm>
        </p:spPr>
        <p:txBody>
          <a:bodyPr>
            <a:normAutofit fontScale="92500"/>
          </a:bodyPr>
          <a:lstStyle/>
          <a:p>
            <a:pPr marL="18288" indent="0">
              <a:buNone/>
            </a:pPr>
            <a:r>
              <a:rPr lang="en-US" sz="2800" b="1" dirty="0" smtClean="0">
                <a:solidFill>
                  <a:srgbClr val="FF0000"/>
                </a:solidFill>
              </a:rPr>
              <a:t>Basic Rules &amp; Guidelines/What an ARP must be:</a:t>
            </a:r>
          </a:p>
          <a:p>
            <a:pPr marL="475488" indent="-457200">
              <a:buFont typeface="+mj-lt"/>
              <a:buAutoNum type="arabicPeriod"/>
            </a:pPr>
            <a:r>
              <a:rPr lang="en-US" sz="2800" dirty="0" smtClean="0"/>
              <a:t>Current (within the last 6 months/still relevant)</a:t>
            </a:r>
          </a:p>
          <a:p>
            <a:pPr marL="475488" indent="-457200">
              <a:buFont typeface="+mj-lt"/>
              <a:buAutoNum type="arabicPeriod"/>
            </a:pPr>
            <a:r>
              <a:rPr lang="en-US" sz="2800" dirty="0" smtClean="0"/>
              <a:t>Researchable (not about green men from Venus)</a:t>
            </a:r>
          </a:p>
          <a:p>
            <a:pPr marL="475488" indent="-457200">
              <a:buFont typeface="+mj-lt"/>
              <a:buAutoNum type="arabicPeriod"/>
            </a:pPr>
            <a:r>
              <a:rPr lang="en-US" sz="2800" dirty="0" smtClean="0"/>
              <a:t>Controversial (with at least two sides)</a:t>
            </a:r>
          </a:p>
          <a:p>
            <a:pPr marL="475488" indent="-457200">
              <a:buFont typeface="+mj-lt"/>
              <a:buAutoNum type="arabicPeriod"/>
            </a:pPr>
            <a:r>
              <a:rPr lang="en-US" sz="2800" dirty="0" smtClean="0"/>
              <a:t>Policy-based (arguing FOR or AGAINST a policy or course of action)—must contain the word SHOULD</a:t>
            </a:r>
          </a:p>
          <a:p>
            <a:pPr marL="898398" lvl="1" indent="-514350">
              <a:buFont typeface="+mj-lt"/>
              <a:buAutoNum type="alphaLcPeriod"/>
            </a:pPr>
            <a:r>
              <a:rPr lang="en-US" sz="2600" dirty="0" smtClean="0"/>
              <a:t>will provide a solution to a problem</a:t>
            </a:r>
          </a:p>
          <a:p>
            <a:pPr marL="18288" indent="0">
              <a:buNone/>
            </a:pPr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How Question</a:t>
            </a:r>
            <a:endParaRPr lang="en-US" dirty="0"/>
          </a:p>
        </p:txBody>
      </p:sp>
      <p:pic>
        <p:nvPicPr>
          <p:cNvPr id="3074" name="Picture 2" descr="C:\Users\roe_maureen\AppData\Local\Microsoft\Windows\Temporary Internet Files\Content.IE5\UPT45VMQ\SLE_clipart-illustration-orange-man-holding-question-mark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343400"/>
            <a:ext cx="1990725" cy="1990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858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457200"/>
            <a:ext cx="7772400" cy="5181599"/>
          </a:xfrm>
        </p:spPr>
        <p:txBody>
          <a:bodyPr/>
          <a:lstStyle/>
          <a:p>
            <a:pPr marL="475488" indent="-457200">
              <a:buFont typeface="+mj-lt"/>
              <a:buAutoNum type="arabicPeriod"/>
            </a:pPr>
            <a:r>
              <a:rPr lang="en-US" dirty="0" smtClean="0"/>
              <a:t>To begin to develop an argument and discover a policy worth proving, ask questions about a topic. 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Since your policy is solving a problem, ask questions about the problem, what has caused it, how it might be addressed.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Consider some of our journal topics:</a:t>
            </a:r>
          </a:p>
          <a:p>
            <a:pPr marL="18288" indent="0">
              <a:buNone/>
            </a:pPr>
            <a:endParaRPr lang="en-US" dirty="0" smtClean="0"/>
          </a:p>
          <a:p>
            <a:r>
              <a:rPr lang="en-US" dirty="0" smtClean="0"/>
              <a:t>Sensitive Needs Yards</a:t>
            </a:r>
          </a:p>
          <a:p>
            <a:r>
              <a:rPr lang="en-US" dirty="0" smtClean="0"/>
              <a:t>Needle Exchange programs</a:t>
            </a:r>
          </a:p>
          <a:p>
            <a:r>
              <a:rPr lang="en-US" dirty="0" smtClean="0"/>
              <a:t>Ransom for hostages</a:t>
            </a:r>
          </a:p>
          <a:p>
            <a:r>
              <a:rPr lang="en-US" dirty="0" smtClean="0"/>
              <a:t>Beauty pageants for toddlers</a:t>
            </a:r>
          </a:p>
          <a:p>
            <a:r>
              <a:rPr lang="en-US" dirty="0" smtClean="0"/>
              <a:t>Free-Range Parenting</a:t>
            </a:r>
          </a:p>
          <a:p>
            <a:r>
              <a:rPr lang="en-US" dirty="0" smtClean="0"/>
              <a:t>Football helmets</a:t>
            </a:r>
          </a:p>
          <a:p>
            <a:pPr marL="18288" indent="0">
              <a:buNone/>
            </a:pPr>
            <a:endParaRPr lang="en-US" dirty="0" smtClean="0"/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5562600"/>
            <a:ext cx="7543800" cy="914400"/>
          </a:xfrm>
        </p:spPr>
        <p:txBody>
          <a:bodyPr/>
          <a:lstStyle/>
          <a:p>
            <a:r>
              <a:rPr lang="en-US" dirty="0" smtClean="0"/>
              <a:t>Asking Questions</a:t>
            </a:r>
            <a:endParaRPr lang="en-US" dirty="0"/>
          </a:p>
        </p:txBody>
      </p:sp>
      <p:pic>
        <p:nvPicPr>
          <p:cNvPr id="4098" name="Picture 2" descr="C:\Users\roe_maureen\AppData\Local\Microsoft\Windows\Temporary Internet Files\Content.IE5\4B628NOM\large-Question-Mark-33.3-15073[1]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488105">
            <a:off x="6642100" y="2362200"/>
            <a:ext cx="1651000" cy="3103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roe_maureen\AppData\Local\Microsoft\Windows\Temporary Internet Files\Content.IE5\4B628NOM\large-comic-eyes-and-feet-asking-question-33.3-13982[1]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914140"/>
            <a:ext cx="2618375" cy="1907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64646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4000"/>
                            </p:stCondLst>
                            <p:childTnLst>
                              <p:par>
                                <p:cTn id="75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6000"/>
                            </p:stCondLst>
                            <p:childTnLst>
                              <p:par>
                                <p:cTn id="92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8000"/>
                            </p:stCondLst>
                            <p:childTnLst>
                              <p:par>
                                <p:cTn id="109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0"/>
                            </p:stCondLst>
                            <p:childTnLst>
                              <p:par>
                                <p:cTn id="126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43" presetID="26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685801"/>
            <a:ext cx="7848600" cy="38861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Sensitive Needs Yards</a:t>
            </a:r>
          </a:p>
          <a:p>
            <a:r>
              <a:rPr lang="en-US" dirty="0"/>
              <a:t>Needle Exchange programs</a:t>
            </a:r>
          </a:p>
          <a:p>
            <a:r>
              <a:rPr lang="en-US" dirty="0"/>
              <a:t>Ransom for hostages</a:t>
            </a:r>
          </a:p>
          <a:p>
            <a:r>
              <a:rPr lang="en-US" dirty="0"/>
              <a:t>Beauty pageants for toddlers</a:t>
            </a:r>
          </a:p>
          <a:p>
            <a:r>
              <a:rPr lang="en-US" dirty="0"/>
              <a:t>Free-Range Parenting</a:t>
            </a:r>
          </a:p>
          <a:p>
            <a:r>
              <a:rPr lang="en-US" dirty="0"/>
              <a:t>Football helmets</a:t>
            </a:r>
          </a:p>
          <a:p>
            <a:pPr marL="18288" indent="0">
              <a:buNone/>
            </a:pPr>
            <a:endParaRPr lang="en-US" dirty="0" smtClean="0"/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What course of action SHOULD be taken to deal with these issues effectively?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Remember: your policy HAS to be something you can prove with evidence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4876800"/>
            <a:ext cx="7940040" cy="1371600"/>
          </a:xfrm>
        </p:spPr>
        <p:txBody>
          <a:bodyPr/>
          <a:lstStyle/>
          <a:p>
            <a:r>
              <a:rPr lang="en-US" dirty="0" smtClean="0"/>
              <a:t>Answering Questions with “Should”</a:t>
            </a:r>
            <a:endParaRPr lang="en-US" dirty="0"/>
          </a:p>
        </p:txBody>
      </p:sp>
      <p:pic>
        <p:nvPicPr>
          <p:cNvPr id="5122" name="Picture 2" descr="C:\Users\roe_maureen\AppData\Local\Microsoft\Windows\Temporary Internet Files\Content.IE5\4B628NOM\question-mark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81000"/>
            <a:ext cx="2857500" cy="2505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79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685801"/>
            <a:ext cx="7696200" cy="3657599"/>
          </a:xfrm>
        </p:spPr>
        <p:txBody>
          <a:bodyPr/>
          <a:lstStyle/>
          <a:p>
            <a:pPr marL="18288" indent="0">
              <a:buNone/>
            </a:pPr>
            <a:r>
              <a:rPr lang="en-US" sz="3200" b="1" dirty="0" smtClean="0">
                <a:solidFill>
                  <a:srgbClr val="FF0000"/>
                </a:solidFill>
              </a:rPr>
              <a:t>Method 1: The Standard Method</a:t>
            </a:r>
          </a:p>
          <a:p>
            <a:pPr marL="18288" indent="0">
              <a:buNone/>
            </a:pPr>
            <a:r>
              <a:rPr lang="en-US" sz="2800" b="1" dirty="0" smtClean="0"/>
              <a:t>Paragraph 1:  Introduction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Hook: Ask questions, tell a story, provide a shocking statistic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Brief background info to set up the problem: how/when has this become a problem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Thesis (SHOULD)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4876800"/>
            <a:ext cx="8016240" cy="1371600"/>
          </a:xfrm>
        </p:spPr>
        <p:txBody>
          <a:bodyPr/>
          <a:lstStyle/>
          <a:p>
            <a:r>
              <a:rPr lang="en-US" dirty="0" smtClean="0"/>
              <a:t>More How Questions: Structure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3434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304800"/>
            <a:ext cx="7696200" cy="4571999"/>
          </a:xfrm>
        </p:spPr>
        <p:txBody>
          <a:bodyPr>
            <a:normAutofit lnSpcReduction="10000"/>
          </a:bodyPr>
          <a:lstStyle/>
          <a:p>
            <a:pPr marL="18288" indent="0">
              <a:buNone/>
            </a:pPr>
            <a:r>
              <a:rPr lang="en-US" sz="3000" b="1" dirty="0" smtClean="0"/>
              <a:t>Paragraph 2: Definition(s)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Provide a definition for any unclear terms or concepts from your thesis.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NOT a dictionary definition</a:t>
            </a:r>
          </a:p>
          <a:p>
            <a:pPr marL="475488" indent="-457200">
              <a:buFont typeface="+mj-lt"/>
              <a:buAutoNum type="arabicPeriod"/>
            </a:pPr>
            <a:r>
              <a:rPr lang="en-US" dirty="0" smtClean="0"/>
              <a:t>The meaning must fit the context of the entire essay</a:t>
            </a:r>
          </a:p>
          <a:p>
            <a:pPr marL="18288" indent="0">
              <a:buNone/>
            </a:pPr>
            <a:endParaRPr lang="en-US" dirty="0" smtClean="0"/>
          </a:p>
          <a:p>
            <a:r>
              <a:rPr lang="en-US" dirty="0"/>
              <a:t>Sensitive Needs Yards</a:t>
            </a:r>
          </a:p>
          <a:p>
            <a:r>
              <a:rPr lang="en-US" dirty="0"/>
              <a:t>Needle Exchange programs</a:t>
            </a:r>
          </a:p>
          <a:p>
            <a:r>
              <a:rPr lang="en-US" dirty="0"/>
              <a:t>Ransom for hostages</a:t>
            </a:r>
          </a:p>
          <a:p>
            <a:r>
              <a:rPr lang="en-US" dirty="0"/>
              <a:t>Beauty pageants for toddlers</a:t>
            </a:r>
          </a:p>
          <a:p>
            <a:r>
              <a:rPr lang="en-US" dirty="0"/>
              <a:t>Free-Range Parenting</a:t>
            </a:r>
          </a:p>
          <a:p>
            <a:r>
              <a:rPr lang="en-US" dirty="0"/>
              <a:t>Football helmets</a:t>
            </a:r>
          </a:p>
          <a:p>
            <a:pPr marL="1828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1 (Cont.)</a:t>
            </a:r>
            <a:endParaRPr lang="en-US" dirty="0"/>
          </a:p>
        </p:txBody>
      </p:sp>
      <p:pic>
        <p:nvPicPr>
          <p:cNvPr id="6146" name="Picture 2" descr="C:\Users\roe_maureen\AppData\Local\Microsoft\Windows\Temporary Internet Files\Content.IE5\DTTJ6XOW\dictionary[1]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2438400"/>
            <a:ext cx="2619375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H="1">
            <a:off x="5562600" y="2133600"/>
            <a:ext cx="3200400" cy="41148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8688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685801"/>
            <a:ext cx="7696200" cy="3657599"/>
          </a:xfrm>
        </p:spPr>
        <p:txBody>
          <a:bodyPr/>
          <a:lstStyle/>
          <a:p>
            <a:pPr marL="18288" indent="0">
              <a:buNone/>
            </a:pPr>
            <a:r>
              <a:rPr lang="en-US" sz="3200" b="1" dirty="0" smtClean="0"/>
              <a:t>Paragraphs 3, 4, 5: Body of Evidence</a:t>
            </a:r>
          </a:p>
          <a:p>
            <a:pPr marL="475488" indent="-457200">
              <a:buAutoNum type="arabicPeriod"/>
            </a:pPr>
            <a:r>
              <a:rPr lang="en-US" dirty="0" smtClean="0"/>
              <a:t>Identify THREE major supporting points for your thesis</a:t>
            </a:r>
          </a:p>
          <a:p>
            <a:pPr marL="475488" indent="-457200">
              <a:buAutoNum type="arabicPeriod"/>
            </a:pPr>
            <a:r>
              <a:rPr lang="en-US" dirty="0" smtClean="0"/>
              <a:t>What are three reasons to believe/trust that your policy will work</a:t>
            </a:r>
          </a:p>
          <a:p>
            <a:pPr marL="475488" indent="-457200">
              <a:buAutoNum type="arabicPeriod"/>
            </a:pPr>
            <a:r>
              <a:rPr lang="en-US" dirty="0" smtClean="0"/>
              <a:t>Each paragraph must contain outside evidence (research) to make the case (synthesis)</a:t>
            </a:r>
          </a:p>
          <a:p>
            <a:pPr marL="475488" indent="-457200">
              <a:buAutoNum type="arabicPeriod"/>
            </a:pPr>
            <a:r>
              <a:rPr lang="en-US" dirty="0" smtClean="0"/>
              <a:t>Evidence will be properly cited/documented to avoid plagiarism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4876800"/>
            <a:ext cx="8016240" cy="914400"/>
          </a:xfrm>
        </p:spPr>
        <p:txBody>
          <a:bodyPr/>
          <a:lstStyle/>
          <a:p>
            <a:r>
              <a:rPr lang="en-US" dirty="0" smtClean="0"/>
              <a:t>Method 1 (Cont.)</a:t>
            </a:r>
            <a:endParaRPr lang="en-US" dirty="0"/>
          </a:p>
        </p:txBody>
      </p:sp>
      <p:pic>
        <p:nvPicPr>
          <p:cNvPr id="7171" name="Picture 3" descr="C:\Users\roe_maureen\AppData\Local\Microsoft\Windows\Temporary Internet Files\Content.IE5\M95YAE7S\evidence_yellow_evidence_tape_crime_scene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962400"/>
            <a:ext cx="3390900" cy="243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5055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lemental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lemental">
      <a:maj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lemental">
      <a: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48000">
              <a:schemeClr val="phClr">
                <a:tint val="54000"/>
                <a:satMod val="140000"/>
              </a:schemeClr>
            </a:gs>
            <a:gs pos="100000">
              <a:schemeClr val="phClr">
                <a:tint val="24000"/>
                <a:satMod val="260000"/>
              </a:schemeClr>
            </a:gs>
          </a:gsLst>
          <a:lin ang="1620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48000"/>
                <a:satMod val="180000"/>
                <a:lumMod val="94000"/>
              </a:schemeClr>
            </a:gs>
            <a:gs pos="100000">
              <a:schemeClr val="phClr">
                <a:shade val="48000"/>
                <a:satMod val="180000"/>
                <a:lumMod val="94000"/>
              </a:schemeClr>
            </a:gs>
          </a:gsLst>
          <a:lin ang="4140000" scaled="1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12700" dir="5400000" sx="102000" sy="102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762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19800000"/>
            </a:lightRig>
          </a:scene3d>
          <a:sp3d prstMaterial="metal">
            <a:bevelT w="38100" h="38100"/>
          </a:sp3d>
        </a:effectStyle>
        <a:effectStyle>
          <a:effectLst>
            <a:outerShdw blurRad="114300" dist="114300" dir="5400000" rotWithShape="0">
              <a:srgbClr val="000000">
                <a:alpha val="7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plastic"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</a:schemeClr>
            </a:gs>
            <a:gs pos="100000">
              <a:schemeClr val="phClr">
                <a:shade val="40000"/>
                <a:satMod val="18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4000"/>
                <a:satMod val="280000"/>
              </a:schemeClr>
              <a:schemeClr val="phClr">
                <a:tint val="60000"/>
                <a:sat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Elemental</Template>
  <TotalTime>83</TotalTime>
  <Words>902</Words>
  <Application>Microsoft Office PowerPoint</Application>
  <PresentationFormat>On-screen Show (4:3)</PresentationFormat>
  <Paragraphs>161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Elemental</vt:lpstr>
      <vt:lpstr>Our Final Frontier</vt:lpstr>
      <vt:lpstr>The What Question</vt:lpstr>
      <vt:lpstr>The Why Question</vt:lpstr>
      <vt:lpstr>The How Question</vt:lpstr>
      <vt:lpstr>Asking Questions</vt:lpstr>
      <vt:lpstr>Answering Questions with “Should”</vt:lpstr>
      <vt:lpstr>More How Questions: Structure</vt:lpstr>
      <vt:lpstr>Method 1 (Cont.)</vt:lpstr>
      <vt:lpstr>Method 1 (Cont.)</vt:lpstr>
      <vt:lpstr>What are Some Major Reasons/Supporting Points?</vt:lpstr>
      <vt:lpstr>Method 1 (Cont.)</vt:lpstr>
      <vt:lpstr>Method 1 (Cont.)</vt:lpstr>
      <vt:lpstr>Method 2: Problem-Solution</vt:lpstr>
      <vt:lpstr>Method 2 (Cont.)</vt:lpstr>
      <vt:lpstr>Method 2 (Cont.)</vt:lpstr>
      <vt:lpstr>Method 2 (Cont.)</vt:lpstr>
      <vt:lpstr>Method 2 (Cont.)</vt:lpstr>
      <vt:lpstr>Overview of Methods</vt:lpstr>
    </vt:vector>
  </TitlesOfParts>
  <Company>Rancho Santiago Community College District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Final Frontier</dc:title>
  <dc:creator>rsccdd</dc:creator>
  <cp:lastModifiedBy>rsccdd</cp:lastModifiedBy>
  <cp:revision>8</cp:revision>
  <dcterms:created xsi:type="dcterms:W3CDTF">2015-05-14T12:44:07Z</dcterms:created>
  <dcterms:modified xsi:type="dcterms:W3CDTF">2015-05-14T14:07:16Z</dcterms:modified>
</cp:coreProperties>
</file>